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90" r:id="rId3"/>
    <p:sldId id="291" r:id="rId4"/>
    <p:sldId id="292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</p:sldIdLst>
  <p:sldSz cx="18288000" cy="10287000"/>
  <p:notesSz cx="18288000" cy="10287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887482" y="2838808"/>
            <a:ext cx="8513034" cy="424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55760" y="604069"/>
            <a:ext cx="13176478" cy="1538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205741" y="3917789"/>
            <a:ext cx="13876517" cy="2930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7542375" cy="551747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91103" y="0"/>
              <a:ext cx="5239510" cy="280988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788302" y="7942559"/>
              <a:ext cx="2047874" cy="137159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28703" y="1485501"/>
              <a:ext cx="3466323" cy="250939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ctrTitle"/>
          </p:nvPr>
        </p:nvSpPr>
        <p:spPr>
          <a:xfrm>
            <a:off x="4458995" y="2671840"/>
            <a:ext cx="8886143" cy="4699748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 algn="ctr">
              <a:lnSpc>
                <a:spcPts val="12000"/>
              </a:lnSpc>
              <a:spcBef>
                <a:spcPts val="2500"/>
              </a:spcBef>
            </a:pPr>
            <a:r>
              <a:rPr lang="pt-BR" spc="1145" dirty="0">
                <a:latin typeface="Showcard Gothic" panose="04020904020102020604" pitchFamily="82" charset="0"/>
              </a:rPr>
              <a:t>Conexões e redes</a:t>
            </a:r>
            <a:br>
              <a:rPr lang="pt-BR" spc="1145" dirty="0"/>
            </a:br>
            <a:r>
              <a:rPr lang="pt-BR" sz="3600" spc="-220" dirty="0">
                <a:latin typeface="Trebuchet MS"/>
                <a:cs typeface="Trebuchet MS"/>
              </a:rPr>
              <a:t>E</a:t>
            </a:r>
            <a:r>
              <a:rPr lang="pt-BR" sz="3600" spc="-10" dirty="0">
                <a:latin typeface="Trebuchet MS"/>
                <a:cs typeface="Trebuchet MS"/>
              </a:rPr>
              <a:t>duardo</a:t>
            </a:r>
            <a:r>
              <a:rPr lang="pt-BR" sz="5000" spc="-10" dirty="0">
                <a:latin typeface="Trebuchet MS"/>
                <a:cs typeface="Trebuchet MS"/>
              </a:rPr>
              <a:t> </a:t>
            </a:r>
            <a:r>
              <a:rPr lang="pt-BR" sz="3600" spc="-10" dirty="0">
                <a:latin typeface="Trebuchet MS"/>
                <a:cs typeface="Trebuchet MS"/>
              </a:rPr>
              <a:t>Pereira</a:t>
            </a:r>
            <a:endParaRPr lang="pt-BR" sz="3600" dirty="0">
              <a:latin typeface="Trebuchet MS"/>
              <a:cs typeface="Trebuchet MS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2217161" y="0"/>
            <a:ext cx="5473700" cy="9772650"/>
            <a:chOff x="12217161" y="0"/>
            <a:chExt cx="5473700" cy="9772650"/>
          </a:xfrm>
        </p:grpSpPr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832904" y="5143500"/>
              <a:ext cx="4857749" cy="462914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217161" y="0"/>
              <a:ext cx="5468944" cy="5021714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1016000" y="8550435"/>
            <a:ext cx="1980564" cy="6159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850" spc="-175" dirty="0">
                <a:solidFill>
                  <a:srgbClr val="FFB500"/>
                </a:solidFill>
                <a:latin typeface="Trebuchet MS"/>
                <a:cs typeface="Trebuchet MS"/>
              </a:rPr>
              <a:t>AULA-Dev</a:t>
            </a:r>
            <a:endParaRPr sz="38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59006" y="1409700"/>
            <a:ext cx="16992600" cy="124713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000" i="0" spc="-550" dirty="0">
                <a:latin typeface="Sitka Banner" panose="02000505000000020004" pitchFamily="2" charset="0"/>
              </a:rPr>
              <a:t>IPV6</a:t>
            </a:r>
            <a:endParaRPr sz="80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81200" y="3848100"/>
            <a:ext cx="13072110" cy="169097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É uma evolução do IPV4 em que traz melhorias de velocidade, além de melhorar o trafico de acesso. Podemos ver sendo utilizado em grandes sites como Google, Facebook, etc.</a:t>
            </a:r>
          </a:p>
        </p:txBody>
      </p:sp>
    </p:spTree>
    <p:extLst>
      <p:ext uri="{BB962C8B-B14F-4D97-AF65-F5344CB8AC3E}">
        <p14:creationId xmlns:p14="http://schemas.microsoft.com/office/powerpoint/2010/main" val="1277776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59006" y="1409700"/>
            <a:ext cx="16992600" cy="124713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000" i="0" spc="-550" dirty="0">
                <a:latin typeface="Sitka Banner" panose="02000505000000020004" pitchFamily="2" charset="0"/>
              </a:rPr>
              <a:t>ARP</a:t>
            </a:r>
            <a:endParaRPr sz="80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81200" y="3848100"/>
            <a:ext cx="13072110" cy="111479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O ARP faz um mapeamento entre os endereços IP e MAC, fazendo assim a possibilidade de rotas para cada host.</a:t>
            </a:r>
          </a:p>
        </p:txBody>
      </p:sp>
    </p:spTree>
    <p:extLst>
      <p:ext uri="{BB962C8B-B14F-4D97-AF65-F5344CB8AC3E}">
        <p14:creationId xmlns:p14="http://schemas.microsoft.com/office/powerpoint/2010/main" val="3672720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59006" y="1409700"/>
            <a:ext cx="16992600" cy="124713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000" i="0" spc="-550" dirty="0">
                <a:latin typeface="Sitka Banner" panose="02000505000000020004" pitchFamily="2" charset="0"/>
              </a:rPr>
              <a:t>Entrega e Encaminhamento</a:t>
            </a:r>
            <a:endParaRPr sz="80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81200" y="3848100"/>
            <a:ext cx="13072110" cy="28433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A entrega nada mais é que o destino final dos dados, em que os dados são mandados por uma rede física ao computador. O roteamento é para a mudança no protocolo de um roteamento, pegando </a:t>
            </a:r>
            <a:r>
              <a:rPr lang="pt-BR" sz="3200" b="1">
                <a:latin typeface="Trebuchet MS" panose="020B0603020202020204" pitchFamily="34" charset="0"/>
                <a:cs typeface="Trebuchet MS"/>
              </a:rPr>
              <a:t>e salvando-a. </a:t>
            </a: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Já o encaminhamento é a procura da melhor rota disponível para mandar os dados necessários.</a:t>
            </a:r>
          </a:p>
        </p:txBody>
      </p:sp>
    </p:spTree>
    <p:extLst>
      <p:ext uri="{BB962C8B-B14F-4D97-AF65-F5344CB8AC3E}">
        <p14:creationId xmlns:p14="http://schemas.microsoft.com/office/powerpoint/2010/main" val="153232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98220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9600" y="952500"/>
            <a:ext cx="16764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Rede - O que é e para que serve?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171707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A Camada de rede é a ferramenta responsável por endereços, a mesma localiza e cria rotas possíveis para se estar chegando os dados.</a:t>
            </a:r>
          </a:p>
        </p:txBody>
      </p:sp>
    </p:spTree>
    <p:extLst>
      <p:ext uri="{BB962C8B-B14F-4D97-AF65-F5344CB8AC3E}">
        <p14:creationId xmlns:p14="http://schemas.microsoft.com/office/powerpoint/2010/main" val="1520063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98220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4400" y="876300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Rede – Principais Protocolos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88739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Uns dos principais protocolos é o TCP/IP, em que é composto por uma numeração de 32 bits, ou seja 4 bytes, este endereçaria o host. Para entendermos mais isso podemos pensar em uma casa, esta possui um endereço pela sua cidade, bairro, rua e numero. Das mesma forma o dispositivo é caracterizado. </a:t>
            </a:r>
          </a:p>
        </p:txBody>
      </p:sp>
    </p:spTree>
    <p:extLst>
      <p:ext uri="{BB962C8B-B14F-4D97-AF65-F5344CB8AC3E}">
        <p14:creationId xmlns:p14="http://schemas.microsoft.com/office/powerpoint/2010/main" val="2415031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95400" y="33147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3000" y="1160135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IPV4-Tabelas de Classes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3890710A-CF57-42C0-8898-007A9B7F4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8963008"/>
              </p:ext>
            </p:extLst>
          </p:nvPr>
        </p:nvGraphicFramePr>
        <p:xfrm>
          <a:off x="2286000" y="4076700"/>
          <a:ext cx="13411200" cy="3276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35200">
                  <a:extLst>
                    <a:ext uri="{9D8B030D-6E8A-4147-A177-3AD203B41FA5}">
                      <a16:colId xmlns:a16="http://schemas.microsoft.com/office/drawing/2014/main" val="3926085166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3509862686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2118242845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2303088303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1874938693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993859115"/>
                    </a:ext>
                  </a:extLst>
                </a:gridCol>
              </a:tblGrid>
              <a:tr h="81915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Classe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Classificação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Redes e Hosts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 Mascara </a:t>
                      </a:r>
                      <a:r>
                        <a:rPr lang="pt-BR" u="none" dirty="0"/>
                        <a:t>Fixa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Quantidade de Redes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Quantidade de Endereços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8113209"/>
                  </a:ext>
                </a:extLst>
              </a:tr>
              <a:tr h="81915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1-127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N.H.H.H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255.0.0.0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2^8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2^24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068614"/>
                  </a:ext>
                </a:extLst>
              </a:tr>
              <a:tr h="81915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128-191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N.N.H.H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255.255.0.0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2^16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2^16</a:t>
                      </a:r>
                    </a:p>
                    <a:p>
                      <a:pPr algn="ctr"/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362299"/>
                  </a:ext>
                </a:extLst>
              </a:tr>
              <a:tr h="81915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192-223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N.N.N.H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255.255.255.0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2^24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2^8</a:t>
                      </a:r>
                    </a:p>
                    <a:p>
                      <a:pPr algn="ctr"/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89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558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3000" y="1160135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 err="1">
                <a:latin typeface="Sitka Banner" panose="02000505000000020004" pitchFamily="2" charset="0"/>
              </a:rPr>
              <a:t>NestID</a:t>
            </a:r>
            <a:r>
              <a:rPr lang="pt-BR" sz="8800" i="0" spc="-550" dirty="0">
                <a:latin typeface="Sitka Banner" panose="02000505000000020004" pitchFamily="2" charset="0"/>
              </a:rPr>
              <a:t> e </a:t>
            </a:r>
            <a:r>
              <a:rPr lang="pt-BR" sz="8800" i="0" spc="-550" dirty="0" err="1">
                <a:latin typeface="Sitka Banner" panose="02000505000000020004" pitchFamily="2" charset="0"/>
              </a:rPr>
              <a:t>HostID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3150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125.49.234.77, para se calcular o </a:t>
            </a:r>
            <a:r>
              <a:rPr lang="pt-BR" sz="3250" b="1" dirty="0" err="1">
                <a:latin typeface="Trebuchet MS"/>
                <a:cs typeface="Trebuchet MS"/>
              </a:rPr>
              <a:t>NestID</a:t>
            </a:r>
            <a:r>
              <a:rPr lang="pt-BR" sz="3250" b="1" dirty="0">
                <a:latin typeface="Trebuchet MS"/>
                <a:cs typeface="Trebuchet MS"/>
              </a:rPr>
              <a:t> e o </a:t>
            </a:r>
            <a:r>
              <a:rPr lang="pt-BR" sz="3250" b="1" dirty="0" err="1">
                <a:latin typeface="Trebuchet MS"/>
                <a:cs typeface="Trebuchet MS"/>
              </a:rPr>
              <a:t>HostID</a:t>
            </a:r>
            <a:r>
              <a:rPr lang="pt-BR" sz="3250" b="1" dirty="0">
                <a:latin typeface="Trebuchet MS"/>
                <a:cs typeface="Trebuchet MS"/>
              </a:rPr>
              <a:t> é necessário ver a mascara do IP, este é classificado como Classe A, logo esse possui 1 Byte de </a:t>
            </a:r>
            <a:r>
              <a:rPr lang="pt-BR" sz="3250" b="1" dirty="0" err="1">
                <a:latin typeface="Trebuchet MS"/>
                <a:cs typeface="Trebuchet MS"/>
              </a:rPr>
              <a:t>NestID</a:t>
            </a:r>
            <a:r>
              <a:rPr lang="pt-BR" sz="3250" b="1" dirty="0">
                <a:latin typeface="Trebuchet MS"/>
                <a:cs typeface="Trebuchet MS"/>
              </a:rPr>
              <a:t> e 3 de </a:t>
            </a:r>
            <a:r>
              <a:rPr lang="pt-BR" sz="3250" b="1" dirty="0" err="1">
                <a:latin typeface="Trebuchet MS"/>
                <a:cs typeface="Trebuchet MS"/>
              </a:rPr>
              <a:t>HostID</a:t>
            </a:r>
            <a:endParaRPr lang="pt-BR" sz="3250" b="1" dirty="0">
              <a:latin typeface="Trebuchet MS"/>
              <a:cs typeface="Trebuchet MS"/>
            </a:endParaRP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682771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3000" y="1160135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Notação CIDR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3407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125.49.234.77/24-</a:t>
            </a:r>
            <a:r>
              <a:rPr lang="pt-BR" sz="3250" b="1" dirty="0">
                <a:latin typeface="Trebuchet MS"/>
                <a:cs typeface="Trebuchet MS"/>
                <a:sym typeface="Wingdings" panose="05000000000000000000" pitchFamily="2" charset="2"/>
              </a:rPr>
              <a:t> Identificador de rede, 32-24=8,2^8=256</a:t>
            </a:r>
            <a:endParaRPr lang="pt-BR" sz="3250" b="1" dirty="0">
              <a:latin typeface="Trebuchet MS"/>
              <a:cs typeface="Trebuchet MS"/>
            </a:endParaRP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dirty="0">
              <a:latin typeface="Trebuchet MS"/>
              <a:cs typeface="Trebuchet MS"/>
            </a:endParaRP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01111101.00110001.11101010.01001101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976511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3000" y="1160135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Como identificar Primeiro e Ultimo IP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92586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Todo aquele primeiro </a:t>
            </a:r>
            <a:r>
              <a:rPr lang="pt-BR" sz="3250" b="1" dirty="0" err="1">
                <a:latin typeface="Trebuchet MS"/>
                <a:cs typeface="Trebuchet MS"/>
              </a:rPr>
              <a:t>ip</a:t>
            </a:r>
            <a:r>
              <a:rPr lang="pt-BR" sz="3250" b="1" dirty="0">
                <a:latin typeface="Trebuchet MS"/>
                <a:cs typeface="Trebuchet MS"/>
              </a:rPr>
              <a:t> é servido para rede, e todo o ultimo é para broadcast.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dirty="0">
              <a:latin typeface="Trebuchet MS"/>
              <a:cs typeface="Trebuchet MS"/>
            </a:endParaRP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 Rede</a:t>
            </a:r>
            <a:r>
              <a:rPr lang="pt-BR" sz="3250" b="1" dirty="0">
                <a:latin typeface="Trebuchet MS"/>
                <a:cs typeface="Trebuchet MS"/>
                <a:sym typeface="Wingdings" panose="05000000000000000000" pitchFamily="2" charset="2"/>
              </a:rPr>
              <a:t></a:t>
            </a:r>
            <a:r>
              <a:rPr lang="pt-BR" sz="3250" b="1" dirty="0">
                <a:latin typeface="Trebuchet MS"/>
                <a:cs typeface="Trebuchet MS"/>
              </a:rPr>
              <a:t>125.49.234.77</a:t>
            </a:r>
            <a:r>
              <a:rPr lang="pt-BR" sz="3250" b="1" dirty="0">
                <a:latin typeface="Trebuchet MS"/>
                <a:cs typeface="Trebuchet MS"/>
                <a:sym typeface="Wingdings" panose="05000000000000000000" pitchFamily="2" charset="2"/>
              </a:rPr>
              <a:t> Broadcast</a:t>
            </a:r>
            <a:endParaRPr lang="pt-BR" sz="3250" b="1" dirty="0">
              <a:latin typeface="Trebuchet MS"/>
              <a:cs typeface="Trebuchet MS"/>
            </a:endParaRP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492900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3000" y="1160135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DHCP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81200" y="3636698"/>
            <a:ext cx="13072110" cy="169097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 dirty="0">
                <a:latin typeface="Trebuchet MS" panose="020B0603020202020204" pitchFamily="34" charset="0"/>
              </a:rPr>
              <a:t>O protocolo DHCP é um protocolo que provem um host IP, endereço IP, a máscara de </a:t>
            </a:r>
            <a:r>
              <a:rPr lang="pt-BR" sz="3200" b="1" dirty="0" err="1">
                <a:latin typeface="Trebuchet MS" panose="020B0603020202020204" pitchFamily="34" charset="0"/>
              </a:rPr>
              <a:t>sub-rede</a:t>
            </a:r>
            <a:r>
              <a:rPr lang="pt-BR" sz="3200" b="1" dirty="0">
                <a:latin typeface="Trebuchet MS" panose="020B0603020202020204" pitchFamily="34" charset="0"/>
              </a:rPr>
              <a:t> e o gateway padrão, tudo isso traz uma grande facilidade a configuração de rede.</a:t>
            </a:r>
            <a:endParaRPr lang="pt-BR" sz="4800" b="1" dirty="0">
              <a:latin typeface="Trebuchet MS" panose="020B06030202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808192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59006" y="1409700"/>
            <a:ext cx="16992600" cy="124713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000" i="0" spc="-550" dirty="0">
                <a:latin typeface="Sitka Banner" panose="02000505000000020004" pitchFamily="2" charset="0"/>
              </a:rPr>
              <a:t>NAT</a:t>
            </a:r>
            <a:endParaRPr sz="80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81200" y="3848100"/>
            <a:ext cx="13072110" cy="169097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NAT é como um tradutor, em que reescreve o </a:t>
            </a:r>
            <a:r>
              <a:rPr lang="pt-BR" sz="3200" b="1" dirty="0" err="1">
                <a:latin typeface="Trebuchet MS" panose="020B0603020202020204" pitchFamily="34" charset="0"/>
                <a:cs typeface="Trebuchet MS"/>
              </a:rPr>
              <a:t>ip</a:t>
            </a: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 para que haja menos chance de haver algum vazamento de dados ou entrada indesejada .</a:t>
            </a:r>
          </a:p>
        </p:txBody>
      </p:sp>
    </p:spTree>
    <p:extLst>
      <p:ext uri="{BB962C8B-B14F-4D97-AF65-F5344CB8AC3E}">
        <p14:creationId xmlns:p14="http://schemas.microsoft.com/office/powerpoint/2010/main" val="2245986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3909</TotalTime>
  <Words>426</Words>
  <Application>Microsoft Office PowerPoint</Application>
  <PresentationFormat>Personalizar</PresentationFormat>
  <Paragraphs>51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Calibri</vt:lpstr>
      <vt:lpstr>Showcard Gothic</vt:lpstr>
      <vt:lpstr>Sitka Banner</vt:lpstr>
      <vt:lpstr>Tahoma</vt:lpstr>
      <vt:lpstr>Trebuchet MS</vt:lpstr>
      <vt:lpstr>Wingdings</vt:lpstr>
      <vt:lpstr>Office Theme</vt:lpstr>
      <vt:lpstr>Conexões e redes Eduardo Pereira</vt:lpstr>
      <vt:lpstr>Camada de Rede - O que é e para que serve?</vt:lpstr>
      <vt:lpstr>Camada De Rede – Principais Protocolos</vt:lpstr>
      <vt:lpstr>IPV4-Tabelas de Classes</vt:lpstr>
      <vt:lpstr>NestID e HostID</vt:lpstr>
      <vt:lpstr>Notação CIDR</vt:lpstr>
      <vt:lpstr>Como identificar Primeiro e Ultimo IP</vt:lpstr>
      <vt:lpstr>DHCP</vt:lpstr>
      <vt:lpstr>NAT</vt:lpstr>
      <vt:lpstr>IPV6</vt:lpstr>
      <vt:lpstr>ARP</vt:lpstr>
      <vt:lpstr>Entrega e Encaminhamento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Quiz de Português Colagem Amarelo e Cinza</dc:title>
  <dc:creator>Eduardo Pereira</dc:creator>
  <cp:keywords>DAFf5v9eg4s,BAFZ0zvI_UE</cp:keywords>
  <cp:lastModifiedBy>EDUARDO PEREIRA NUNES</cp:lastModifiedBy>
  <cp:revision>50</cp:revision>
  <dcterms:created xsi:type="dcterms:W3CDTF">2023-04-17T11:41:46Z</dcterms:created>
  <dcterms:modified xsi:type="dcterms:W3CDTF">2023-05-10T18:29:25Z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2023-04-17T00:00:00Z</vt:filetime>
  </property>
  <property fmtid="{D5CDD505-2E9C-101B-9397-08002B2CF9AE}" pid="3" name="Creator">
    <vt:lpwstr>Canva</vt:lpwstr>
  </property>
  <property fmtid="{D5CDD505-2E9C-101B-9397-08002B2CF9AE}" pid="4" name="LastSaved">
    <vt:filetime>2023-04-17T00:00:00Z</vt:filetime>
  </property>
</Properties>
</file>